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3" r:id="rId3"/>
    <p:sldId id="274" r:id="rId4"/>
    <p:sldId id="264" r:id="rId5"/>
    <p:sldId id="266" r:id="rId6"/>
    <p:sldId id="270" r:id="rId7"/>
    <p:sldId id="271" r:id="rId8"/>
    <p:sldId id="273" r:id="rId9"/>
    <p:sldId id="276" r:id="rId10"/>
    <p:sldId id="277" r:id="rId11"/>
    <p:sldId id="278" r:id="rId12"/>
    <p:sldId id="279"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40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27-2016\base%20flu%20semana%2027-2016.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bernal.SALUDBCS\Documents\ARCHIVOS%202016\INFORMACION%20SEMANAL%20Y%20MENSUAL\semana%2027-2016\dengue%20semana%202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dirty="0"/>
              <a:t>BCS. CURVA EPIDEMICA SEMANAL DE LA INFLUENZA SEGÚN RESULTADOS.2016</a:t>
            </a:r>
          </a:p>
        </c:rich>
      </c:tx>
      <c:layout>
        <c:manualLayout>
          <c:xMode val="edge"/>
          <c:yMode val="edge"/>
          <c:x val="0.18762366242681203"/>
          <c:y val="1.3888888888888899E-2"/>
        </c:manualLayout>
      </c:layout>
      <c:overlay val="1"/>
    </c:title>
    <c:plotArea>
      <c:layout>
        <c:manualLayout>
          <c:layoutTarget val="inner"/>
          <c:xMode val="edge"/>
          <c:yMode val="edge"/>
          <c:x val="8.2391624123907603E-2"/>
          <c:y val="8.8437591134441551E-2"/>
          <c:w val="0.91180179400651862"/>
          <c:h val="0.74928623505395153"/>
        </c:manualLayout>
      </c:layout>
      <c:areaChart>
        <c:grouping val="standard"/>
        <c:ser>
          <c:idx val="1"/>
          <c:order val="0"/>
          <c:tx>
            <c:strRef>
              <c:f>'[base flu semana 27-2016.xlsx]curva epidemica'!$E$2</c:f>
              <c:strCache>
                <c:ptCount val="1"/>
                <c:pt idx="0">
                  <c:v>Prob.  843</c:v>
                </c:pt>
              </c:strCache>
            </c:strRef>
          </c:tx>
          <c:spPr>
            <a:solidFill>
              <a:srgbClr val="4F81BD">
                <a:alpha val="73000"/>
              </a:srgbClr>
            </a:solidFill>
          </c:spPr>
          <c:val>
            <c:numRef>
              <c:f>'[base flu semana 27-2016.xlsx]curva epidemica'!$E$3:$E$29</c:f>
              <c:numCache>
                <c:formatCode>General</c:formatCode>
                <c:ptCount val="27"/>
                <c:pt idx="0">
                  <c:v>6</c:v>
                </c:pt>
                <c:pt idx="1">
                  <c:v>6</c:v>
                </c:pt>
                <c:pt idx="2">
                  <c:v>6</c:v>
                </c:pt>
                <c:pt idx="3">
                  <c:v>4</c:v>
                </c:pt>
                <c:pt idx="4">
                  <c:v>24</c:v>
                </c:pt>
                <c:pt idx="5">
                  <c:v>21</c:v>
                </c:pt>
                <c:pt idx="6">
                  <c:v>52</c:v>
                </c:pt>
                <c:pt idx="7">
                  <c:v>67</c:v>
                </c:pt>
                <c:pt idx="8">
                  <c:v>99</c:v>
                </c:pt>
                <c:pt idx="9">
                  <c:v>152</c:v>
                </c:pt>
                <c:pt idx="10">
                  <c:v>115</c:v>
                </c:pt>
                <c:pt idx="11">
                  <c:v>55</c:v>
                </c:pt>
                <c:pt idx="12">
                  <c:v>55</c:v>
                </c:pt>
                <c:pt idx="13">
                  <c:v>32</c:v>
                </c:pt>
                <c:pt idx="14">
                  <c:v>19</c:v>
                </c:pt>
                <c:pt idx="15">
                  <c:v>15</c:v>
                </c:pt>
                <c:pt idx="16">
                  <c:v>9</c:v>
                </c:pt>
                <c:pt idx="17">
                  <c:v>11</c:v>
                </c:pt>
                <c:pt idx="18">
                  <c:v>9</c:v>
                </c:pt>
                <c:pt idx="19">
                  <c:v>9</c:v>
                </c:pt>
                <c:pt idx="20">
                  <c:v>13</c:v>
                </c:pt>
                <c:pt idx="21">
                  <c:v>15</c:v>
                </c:pt>
                <c:pt idx="22">
                  <c:v>5</c:v>
                </c:pt>
                <c:pt idx="23">
                  <c:v>4</c:v>
                </c:pt>
                <c:pt idx="24">
                  <c:v>5</c:v>
                </c:pt>
                <c:pt idx="25">
                  <c:v>10</c:v>
                </c:pt>
                <c:pt idx="26">
                  <c:v>7</c:v>
                </c:pt>
              </c:numCache>
            </c:numRef>
          </c:val>
        </c:ser>
        <c:dLbls/>
        <c:axId val="64106880"/>
        <c:axId val="64108800"/>
      </c:areaChart>
      <c:barChart>
        <c:barDir val="col"/>
        <c:grouping val="clustered"/>
        <c:ser>
          <c:idx val="2"/>
          <c:order val="1"/>
          <c:tx>
            <c:strRef>
              <c:f>'[base flu semana 27-2016.xlsx]curva epidemica'!$F$2</c:f>
              <c:strCache>
                <c:ptCount val="1"/>
                <c:pt idx="0">
                  <c:v>Conf. 224</c:v>
                </c:pt>
              </c:strCache>
            </c:strRef>
          </c:tx>
          <c:spPr>
            <a:solidFill>
              <a:srgbClr val="C00000"/>
            </a:solidFill>
          </c:spPr>
          <c:val>
            <c:numRef>
              <c:f>'[base flu semana 27-2016.xlsx]curva epidemica'!$F$3:$F$29</c:f>
              <c:numCache>
                <c:formatCode>General</c:formatCode>
                <c:ptCount val="27"/>
                <c:pt idx="0">
                  <c:v>1</c:v>
                </c:pt>
                <c:pt idx="1">
                  <c:v>0</c:v>
                </c:pt>
                <c:pt idx="2">
                  <c:v>0</c:v>
                </c:pt>
                <c:pt idx="3">
                  <c:v>0</c:v>
                </c:pt>
                <c:pt idx="4">
                  <c:v>3</c:v>
                </c:pt>
                <c:pt idx="5">
                  <c:v>2</c:v>
                </c:pt>
                <c:pt idx="6">
                  <c:v>18</c:v>
                </c:pt>
                <c:pt idx="7">
                  <c:v>21</c:v>
                </c:pt>
                <c:pt idx="8">
                  <c:v>39</c:v>
                </c:pt>
                <c:pt idx="9">
                  <c:v>54</c:v>
                </c:pt>
                <c:pt idx="10">
                  <c:v>27</c:v>
                </c:pt>
                <c:pt idx="11">
                  <c:v>15</c:v>
                </c:pt>
                <c:pt idx="12">
                  <c:v>18</c:v>
                </c:pt>
                <c:pt idx="13">
                  <c:v>3</c:v>
                </c:pt>
                <c:pt idx="14">
                  <c:v>3</c:v>
                </c:pt>
                <c:pt idx="15">
                  <c:v>4</c:v>
                </c:pt>
                <c:pt idx="16">
                  <c:v>1</c:v>
                </c:pt>
                <c:pt idx="17">
                  <c:v>1</c:v>
                </c:pt>
                <c:pt idx="18">
                  <c:v>1</c:v>
                </c:pt>
                <c:pt idx="19">
                  <c:v>0</c:v>
                </c:pt>
                <c:pt idx="20">
                  <c:v>0</c:v>
                </c:pt>
                <c:pt idx="21">
                  <c:v>0</c:v>
                </c:pt>
                <c:pt idx="22">
                  <c:v>0</c:v>
                </c:pt>
                <c:pt idx="23">
                  <c:v>0</c:v>
                </c:pt>
                <c:pt idx="24">
                  <c:v>0</c:v>
                </c:pt>
                <c:pt idx="25">
                  <c:v>0</c:v>
                </c:pt>
                <c:pt idx="26">
                  <c:v>0</c:v>
                </c:pt>
              </c:numCache>
            </c:numRef>
          </c:val>
        </c:ser>
        <c:dLbls/>
        <c:axId val="64106880"/>
        <c:axId val="64108800"/>
      </c:barChart>
      <c:catAx>
        <c:axId val="64106880"/>
        <c:scaling>
          <c:orientation val="minMax"/>
        </c:scaling>
        <c:axPos val="b"/>
        <c:title>
          <c:tx>
            <c:rich>
              <a:bodyPr/>
              <a:lstStyle/>
              <a:p>
                <a:pPr>
                  <a:defRPr sz="800"/>
                </a:pPr>
                <a:r>
                  <a:rPr lang="en-US" sz="800" dirty="0"/>
                  <a:t>SEMANAS</a:t>
                </a:r>
              </a:p>
            </c:rich>
          </c:tx>
          <c:layout/>
        </c:title>
        <c:tickLblPos val="nextTo"/>
        <c:crossAx val="64108800"/>
        <c:crosses val="autoZero"/>
        <c:auto val="1"/>
        <c:lblAlgn val="ctr"/>
        <c:lblOffset val="100"/>
      </c:catAx>
      <c:valAx>
        <c:axId val="64108800"/>
        <c:scaling>
          <c:orientation val="minMax"/>
        </c:scaling>
        <c:axPos val="l"/>
        <c:majorGridlines/>
        <c:title>
          <c:tx>
            <c:rich>
              <a:bodyPr rot="0" vert="wordArtVert"/>
              <a:lstStyle/>
              <a:p>
                <a:pPr>
                  <a:defRPr sz="800"/>
                </a:pPr>
                <a:r>
                  <a:rPr lang="en-US" sz="800" dirty="0"/>
                  <a:t>CASOS</a:t>
                </a:r>
              </a:p>
            </c:rich>
          </c:tx>
          <c:layout/>
        </c:title>
        <c:numFmt formatCode="General" sourceLinked="1"/>
        <c:tickLblPos val="nextTo"/>
        <c:crossAx val="64106880"/>
        <c:crosses val="autoZero"/>
        <c:crossBetween val="between"/>
      </c:valAx>
    </c:plotArea>
    <c:legend>
      <c:legendPos val="r"/>
      <c:layout>
        <c:manualLayout>
          <c:xMode val="edge"/>
          <c:yMode val="edge"/>
          <c:x val="0.70066842606212709"/>
          <c:y val="0.26813466025080207"/>
          <c:w val="0.1069954717198812"/>
          <c:h val="0.16743438320209988"/>
        </c:manualLayout>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s-MX"/>
  <c:chart>
    <c:title>
      <c:tx>
        <c:rich>
          <a:bodyPr/>
          <a:lstStyle/>
          <a:p>
            <a:pPr>
              <a:defRPr/>
            </a:pPr>
            <a:r>
              <a:rPr lang="en-US" sz="1000" dirty="0"/>
              <a:t>BCS. CURVA EPIDEMICA SEMANAL A DENGUE SEGÚN RESULTADOS. 2016</a:t>
            </a:r>
          </a:p>
        </c:rich>
      </c:tx>
      <c:layout>
        <c:manualLayout>
          <c:xMode val="edge"/>
          <c:yMode val="edge"/>
          <c:x val="0.23328135347426762"/>
          <c:y val="1.38888888888889E-2"/>
        </c:manualLayout>
      </c:layout>
      <c:overlay val="1"/>
    </c:title>
    <c:plotArea>
      <c:layout>
        <c:manualLayout>
          <c:layoutTarget val="inner"/>
          <c:xMode val="edge"/>
          <c:yMode val="edge"/>
          <c:x val="7.0849906827568393E-2"/>
          <c:y val="0.10695610965296004"/>
          <c:w val="0.90971497975730553"/>
          <c:h val="0.73539734616506269"/>
        </c:manualLayout>
      </c:layout>
      <c:lineChart>
        <c:grouping val="standard"/>
        <c:ser>
          <c:idx val="1"/>
          <c:order val="0"/>
          <c:tx>
            <c:strRef>
              <c:f>'[dengue semana 27.xlsx]Hoja2'!$B$3</c:f>
              <c:strCache>
                <c:ptCount val="1"/>
                <c:pt idx="0">
                  <c:v>Casos de FHD confirmados        1</c:v>
                </c:pt>
              </c:strCache>
            </c:strRef>
          </c:tx>
          <c:val>
            <c:numRef>
              <c:f>'[dengue semana 27.xlsx]Hoja2'!$C$3:$AE$3</c:f>
              <c:numCache>
                <c:formatCode>General</c:formatCode>
                <c:ptCount val="29"/>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1</c:v>
                </c:pt>
                <c:pt idx="23">
                  <c:v>0</c:v>
                </c:pt>
                <c:pt idx="24">
                  <c:v>0</c:v>
                </c:pt>
                <c:pt idx="25">
                  <c:v>0</c:v>
                </c:pt>
                <c:pt idx="26">
                  <c:v>0</c:v>
                </c:pt>
                <c:pt idx="27">
                  <c:v>0</c:v>
                </c:pt>
                <c:pt idx="28">
                  <c:v>0</c:v>
                </c:pt>
              </c:numCache>
            </c:numRef>
          </c:val>
        </c:ser>
        <c:ser>
          <c:idx val="2"/>
          <c:order val="1"/>
          <c:tx>
            <c:strRef>
              <c:f>'[dengue semana 27.xlsx]Hoja2'!$B$4</c:f>
              <c:strCache>
                <c:ptCount val="1"/>
                <c:pt idx="0">
                  <c:v>Casos de FD confirmados         53</c:v>
                </c:pt>
              </c:strCache>
            </c:strRef>
          </c:tx>
          <c:val>
            <c:numRef>
              <c:f>'[dengue semana 27.xlsx]Hoja2'!$C$4:$AE$4</c:f>
              <c:numCache>
                <c:formatCode>General</c:formatCode>
                <c:ptCount val="29"/>
                <c:pt idx="0">
                  <c:v>3</c:v>
                </c:pt>
                <c:pt idx="1">
                  <c:v>4</c:v>
                </c:pt>
                <c:pt idx="2">
                  <c:v>1</c:v>
                </c:pt>
                <c:pt idx="3">
                  <c:v>2</c:v>
                </c:pt>
                <c:pt idx="4">
                  <c:v>2</c:v>
                </c:pt>
                <c:pt idx="5">
                  <c:v>2</c:v>
                </c:pt>
                <c:pt idx="6">
                  <c:v>5</c:v>
                </c:pt>
                <c:pt idx="7">
                  <c:v>5</c:v>
                </c:pt>
                <c:pt idx="8">
                  <c:v>1</c:v>
                </c:pt>
                <c:pt idx="9">
                  <c:v>4</c:v>
                </c:pt>
                <c:pt idx="10">
                  <c:v>2</c:v>
                </c:pt>
                <c:pt idx="11">
                  <c:v>0</c:v>
                </c:pt>
                <c:pt idx="12">
                  <c:v>3</c:v>
                </c:pt>
                <c:pt idx="13">
                  <c:v>5</c:v>
                </c:pt>
                <c:pt idx="14">
                  <c:v>0</c:v>
                </c:pt>
                <c:pt idx="15">
                  <c:v>0</c:v>
                </c:pt>
                <c:pt idx="16">
                  <c:v>2</c:v>
                </c:pt>
                <c:pt idx="17">
                  <c:v>0</c:v>
                </c:pt>
                <c:pt idx="18">
                  <c:v>1</c:v>
                </c:pt>
                <c:pt idx="19">
                  <c:v>1</c:v>
                </c:pt>
                <c:pt idx="20">
                  <c:v>4</c:v>
                </c:pt>
                <c:pt idx="21">
                  <c:v>0</c:v>
                </c:pt>
                <c:pt idx="22">
                  <c:v>0</c:v>
                </c:pt>
                <c:pt idx="23">
                  <c:v>3</c:v>
                </c:pt>
                <c:pt idx="24">
                  <c:v>1</c:v>
                </c:pt>
                <c:pt idx="25">
                  <c:v>1</c:v>
                </c:pt>
                <c:pt idx="26">
                  <c:v>0</c:v>
                </c:pt>
                <c:pt idx="27">
                  <c:v>1</c:v>
                </c:pt>
                <c:pt idx="28">
                  <c:v>0</c:v>
                </c:pt>
              </c:numCache>
            </c:numRef>
          </c:val>
        </c:ser>
        <c:ser>
          <c:idx val="3"/>
          <c:order val="2"/>
          <c:tx>
            <c:strRef>
              <c:f>'[dengue semana 27.xlsx]Hoja2'!$B$5</c:f>
              <c:strCache>
                <c:ptCount val="1"/>
                <c:pt idx="0">
                  <c:v> Casos  Probables                     536                                             </c:v>
                </c:pt>
              </c:strCache>
            </c:strRef>
          </c:tx>
          <c:val>
            <c:numRef>
              <c:f>'[dengue semana 27.xlsx]Hoja2'!$C$5:$AE$5</c:f>
              <c:numCache>
                <c:formatCode>General</c:formatCode>
                <c:ptCount val="29"/>
                <c:pt idx="0">
                  <c:v>29</c:v>
                </c:pt>
                <c:pt idx="1">
                  <c:v>20</c:v>
                </c:pt>
                <c:pt idx="2">
                  <c:v>17</c:v>
                </c:pt>
                <c:pt idx="3">
                  <c:v>7</c:v>
                </c:pt>
                <c:pt idx="4">
                  <c:v>14</c:v>
                </c:pt>
                <c:pt idx="5">
                  <c:v>21</c:v>
                </c:pt>
                <c:pt idx="6">
                  <c:v>26</c:v>
                </c:pt>
                <c:pt idx="7">
                  <c:v>34</c:v>
                </c:pt>
                <c:pt idx="8">
                  <c:v>40</c:v>
                </c:pt>
                <c:pt idx="9">
                  <c:v>47</c:v>
                </c:pt>
                <c:pt idx="10">
                  <c:v>32</c:v>
                </c:pt>
                <c:pt idx="11">
                  <c:v>12</c:v>
                </c:pt>
                <c:pt idx="12">
                  <c:v>22</c:v>
                </c:pt>
                <c:pt idx="13">
                  <c:v>17</c:v>
                </c:pt>
                <c:pt idx="14">
                  <c:v>21</c:v>
                </c:pt>
                <c:pt idx="15">
                  <c:v>12</c:v>
                </c:pt>
                <c:pt idx="16">
                  <c:v>17</c:v>
                </c:pt>
                <c:pt idx="17">
                  <c:v>10</c:v>
                </c:pt>
                <c:pt idx="18">
                  <c:v>10</c:v>
                </c:pt>
                <c:pt idx="19">
                  <c:v>22</c:v>
                </c:pt>
                <c:pt idx="20">
                  <c:v>17</c:v>
                </c:pt>
                <c:pt idx="21">
                  <c:v>10</c:v>
                </c:pt>
                <c:pt idx="22">
                  <c:v>14</c:v>
                </c:pt>
                <c:pt idx="23">
                  <c:v>16</c:v>
                </c:pt>
                <c:pt idx="24">
                  <c:v>7</c:v>
                </c:pt>
                <c:pt idx="25">
                  <c:v>15</c:v>
                </c:pt>
                <c:pt idx="26">
                  <c:v>6</c:v>
                </c:pt>
                <c:pt idx="27">
                  <c:v>16</c:v>
                </c:pt>
                <c:pt idx="28">
                  <c:v>5</c:v>
                </c:pt>
              </c:numCache>
            </c:numRef>
          </c:val>
        </c:ser>
        <c:dLbls/>
        <c:marker val="1"/>
        <c:axId val="64157952"/>
        <c:axId val="65679744"/>
      </c:lineChart>
      <c:catAx>
        <c:axId val="64157952"/>
        <c:scaling>
          <c:orientation val="minMax"/>
        </c:scaling>
        <c:axPos val="b"/>
        <c:title>
          <c:tx>
            <c:rich>
              <a:bodyPr/>
              <a:lstStyle/>
              <a:p>
                <a:pPr>
                  <a:defRPr/>
                </a:pPr>
                <a:r>
                  <a:rPr lang="en-US" dirty="0"/>
                  <a:t>semanas</a:t>
                </a:r>
              </a:p>
            </c:rich>
          </c:tx>
          <c:layout/>
        </c:title>
        <c:tickLblPos val="nextTo"/>
        <c:crossAx val="65679744"/>
        <c:crosses val="autoZero"/>
        <c:auto val="1"/>
        <c:lblAlgn val="ctr"/>
        <c:lblOffset val="100"/>
      </c:catAx>
      <c:valAx>
        <c:axId val="65679744"/>
        <c:scaling>
          <c:orientation val="minMax"/>
        </c:scaling>
        <c:axPos val="l"/>
        <c:majorGridlines/>
        <c:title>
          <c:tx>
            <c:rich>
              <a:bodyPr rot="0" vert="wordArtVert"/>
              <a:lstStyle/>
              <a:p>
                <a:pPr>
                  <a:defRPr/>
                </a:pPr>
                <a:r>
                  <a:rPr lang="en-US" dirty="0"/>
                  <a:t>casos</a:t>
                </a:r>
              </a:p>
            </c:rich>
          </c:tx>
          <c:layout>
            <c:manualLayout>
              <c:xMode val="edge"/>
              <c:yMode val="edge"/>
              <c:x val="1.3246069707731573E-3"/>
              <c:y val="0.27517534266550014"/>
            </c:manualLayout>
          </c:layout>
        </c:title>
        <c:numFmt formatCode="General" sourceLinked="1"/>
        <c:tickLblPos val="nextTo"/>
        <c:crossAx val="64157952"/>
        <c:crosses val="autoZero"/>
        <c:crossBetween val="between"/>
      </c:valAx>
    </c:plotArea>
    <c:legend>
      <c:legendPos val="r"/>
      <c:layout>
        <c:manualLayout>
          <c:xMode val="edge"/>
          <c:yMode val="edge"/>
          <c:x val="0.61298706575490769"/>
          <c:y val="0.24479440069991262"/>
          <c:w val="0.33852809237098686"/>
          <c:h val="0.25115157480314959"/>
        </c:manualLayout>
      </c:layout>
      <c:spPr>
        <a:gradFill>
          <a:gsLst>
            <a:gs pos="0">
              <a:srgbClr val="4F81BD">
                <a:tint val="66000"/>
                <a:satMod val="160000"/>
                <a:alpha val="27000"/>
              </a:srgbClr>
            </a:gs>
            <a:gs pos="50000">
              <a:srgbClr val="4F81BD">
                <a:tint val="44500"/>
                <a:satMod val="160000"/>
              </a:srgbClr>
            </a:gs>
            <a:gs pos="100000">
              <a:srgbClr val="4F81BD">
                <a:tint val="23500"/>
                <a:satMod val="160000"/>
              </a:srgbClr>
            </a:gs>
          </a:gsLst>
          <a:lin ang="5400000" scaled="0"/>
        </a:gradFill>
      </c:spPr>
    </c:legend>
    <c:plotVisOnly val="1"/>
    <c:dispBlanksAs val="gap"/>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8A421C-3ACC-44F3-9EC5-347F00800711}" type="datetimeFigureOut">
              <a:rPr lang="es-MX" smtClean="0"/>
              <a:pPr/>
              <a:t>25/07/2016</a:t>
            </a:fld>
            <a:endParaRPr lang="es-MX"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9454B7-A0BF-48A0-8785-0DC577404638}" type="slidenum">
              <a:rPr lang="es-MX" smtClean="0"/>
              <a:pPr/>
              <a:t>‹Nº›</a:t>
            </a:fld>
            <a:endParaRPr lang="es-MX" dirty="0"/>
          </a:p>
        </p:txBody>
      </p:sp>
    </p:spTree>
    <p:extLst>
      <p:ext uri="{BB962C8B-B14F-4D97-AF65-F5344CB8AC3E}">
        <p14:creationId xmlns:p14="http://schemas.microsoft.com/office/powerpoint/2010/main" xmlns="" val="3863942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5F23D09-358B-4DD8-8F83-1C73D9174C48}" type="datetimeFigureOut">
              <a:rPr lang="es-MX" smtClean="0"/>
              <a:pPr/>
              <a:t>25/07/2016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C2D8103D-13A2-4E59-BA68-565F6BE8913A}" type="slidenum">
              <a:rPr lang="es-MX" smtClean="0"/>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F23D09-358B-4DD8-8F83-1C73D9174C48}" type="datetimeFigureOut">
              <a:rPr lang="es-MX" smtClean="0"/>
              <a:pPr/>
              <a:t>25/07/2016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D8103D-13A2-4E59-BA68-565F6BE8913A}" type="slidenum">
              <a:rPr lang="es-MX" smtClean="0"/>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package" Target="../embeddings/Microsoft_Excel_Worksheet8.xlsx"/><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package" Target="../embeddings/Microsoft_Excel_Worksheet1.xlsx"/><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package" Target="../embeddings/Microsoft_Excel_Worksheet2.xlsx"/><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package" Target="../embeddings/Microsoft_Excel_Worksheet4.xlsx"/><Relationship Id="rId5" Type="http://schemas.openxmlformats.org/officeDocument/2006/relationships/package" Target="../embeddings/Microsoft_Excel_Worksheet3.xlsx"/><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package" Target="../embeddings/Microsoft_Excel_Worksheet5.xlsx"/><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package" Target="../embeddings/Microsoft_Excel_Worksheet6.xlsx"/><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package" Target="../embeddings/Microsoft_Excel_Worksheet7.xlsx"/><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650503"/>
          </a:xfrm>
        </p:spPr>
        <p:txBody>
          <a:bodyPr>
            <a:normAutofit/>
          </a:bodyPr>
          <a:lstStyle/>
          <a:p>
            <a:r>
              <a:rPr lang="es-MX" sz="3200" dirty="0" smtClean="0"/>
              <a:t>B.C.S.  PANORAMA EPIDEMIOLOGICO 2016</a:t>
            </a:r>
            <a:endParaRPr lang="es-MX" sz="3200" dirty="0"/>
          </a:p>
        </p:txBody>
      </p:sp>
      <p:sp>
        <p:nvSpPr>
          <p:cNvPr id="3" name="2 Subtítulo"/>
          <p:cNvSpPr>
            <a:spLocks noGrp="1"/>
          </p:cNvSpPr>
          <p:nvPr>
            <p:ph type="subTitle" idx="1"/>
          </p:nvPr>
        </p:nvSpPr>
        <p:spPr>
          <a:xfrm>
            <a:off x="1259632" y="2636912"/>
            <a:ext cx="6400800" cy="1752600"/>
          </a:xfrm>
        </p:spPr>
        <p:txBody>
          <a:bodyPr>
            <a:normAutofit/>
          </a:bodyPr>
          <a:lstStyle/>
          <a:p>
            <a:r>
              <a:rPr lang="es-MX" sz="2400" dirty="0" smtClean="0"/>
              <a:t>MORBILIDAD GENERAL, INFLUENZA, DENGUE, DIABETES M. Y  M. MATERNA</a:t>
            </a:r>
          </a:p>
          <a:p>
            <a:r>
              <a:rPr lang="es-MX" sz="2400" dirty="0" smtClean="0"/>
              <a:t>SEMANA EPIDEMIOLOGICA  # 27         </a:t>
            </a:r>
          </a:p>
          <a:p>
            <a:r>
              <a:rPr lang="es-MX" sz="2400" dirty="0" smtClean="0"/>
              <a:t>    AÑO 2016</a:t>
            </a:r>
            <a:endParaRPr lang="es-MX" sz="2400" dirty="0"/>
          </a:p>
        </p:txBody>
      </p:sp>
      <p:sp>
        <p:nvSpPr>
          <p:cNvPr id="6" name="5 CuadroTexto"/>
          <p:cNvSpPr txBox="1"/>
          <p:nvPr/>
        </p:nvSpPr>
        <p:spPr>
          <a:xfrm>
            <a:off x="4499992" y="5229200"/>
            <a:ext cx="4320480" cy="1046440"/>
          </a:xfrm>
          <a:prstGeom prst="rect">
            <a:avLst/>
          </a:prstGeom>
          <a:noFill/>
        </p:spPr>
        <p:txBody>
          <a:bodyPr wrap="square" rtlCol="0">
            <a:spAutoFit/>
          </a:bodyPr>
          <a:lstStyle/>
          <a:p>
            <a:r>
              <a:rPr lang="es-MX" sz="1000" dirty="0" smtClean="0"/>
              <a:t>FUENTE: PLATAFORMA SINAVE. SUIVE WINDOWS. SSA</a:t>
            </a:r>
          </a:p>
          <a:p>
            <a:r>
              <a:rPr lang="es-MX" sz="1000" dirty="0" smtClean="0"/>
              <a:t>CORTE DE INFORMACION AL  21 - 07 -2016   </a:t>
            </a:r>
          </a:p>
          <a:p>
            <a:r>
              <a:rPr lang="es-MX" sz="1000" dirty="0" smtClean="0"/>
              <a:t>DEPARTAMENTO DE VIGILANCIA EPIDEMIOLOGICA</a:t>
            </a:r>
          </a:p>
          <a:p>
            <a:r>
              <a:rPr lang="es-MX" sz="1000" dirty="0" smtClean="0"/>
              <a:t>RESPONSABLE: DR. MAURICIO E. BERNAL HERNANDEZ</a:t>
            </a:r>
          </a:p>
          <a:p>
            <a:r>
              <a:rPr lang="es-MX" sz="1000" dirty="0" smtClean="0"/>
              <a:t>APOYO TECNICO: ING. ERNESTO NAVARRO HIGUERA</a:t>
            </a:r>
          </a:p>
          <a:p>
            <a:endParaRPr lang="es-MX" sz="1200" dirty="0" smtClean="0"/>
          </a:p>
        </p:txBody>
      </p:sp>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213379"/>
            <a:ext cx="2021588" cy="1266774"/>
          </a:xfrm>
          <a:prstGeom prst="rect">
            <a:avLst/>
          </a:prstGeom>
        </p:spPr>
      </p:pic>
      <p:pic>
        <p:nvPicPr>
          <p:cNvPr id="4" name="3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9" name="8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graphicFrame>
        <p:nvGraphicFramePr>
          <p:cNvPr id="3" name="2 Objeto"/>
          <p:cNvGraphicFramePr>
            <a:graphicFrameLocks noChangeAspect="1"/>
          </p:cNvGraphicFramePr>
          <p:nvPr>
            <p:extLst>
              <p:ext uri="{D42A27DB-BD31-4B8C-83A1-F6EECF244321}">
                <p14:modId xmlns:p14="http://schemas.microsoft.com/office/powerpoint/2010/main" xmlns="" val="3458817810"/>
              </p:ext>
            </p:extLst>
          </p:nvPr>
        </p:nvGraphicFramePr>
        <p:xfrm>
          <a:off x="971600" y="2276872"/>
          <a:ext cx="6912768" cy="2592288"/>
        </p:xfrm>
        <a:graphic>
          <a:graphicData uri="http://schemas.openxmlformats.org/presentationml/2006/ole">
            <p:oleObj spid="_x0000_s32772" name="Hoja de cálculo" r:id="rId5" imgW="10382310" imgH="2914650" progId="Excel.Sheet.12">
              <p:embed/>
            </p:oleObj>
          </a:graphicData>
        </a:graphic>
      </p:graphicFrame>
      <p:sp>
        <p:nvSpPr>
          <p:cNvPr id="4" name="3 CuadroTexto"/>
          <p:cNvSpPr txBox="1"/>
          <p:nvPr/>
        </p:nvSpPr>
        <p:spPr>
          <a:xfrm>
            <a:off x="2555776" y="1555575"/>
            <a:ext cx="3240360" cy="369332"/>
          </a:xfrm>
          <a:prstGeom prst="rect">
            <a:avLst/>
          </a:prstGeom>
          <a:noFill/>
        </p:spPr>
        <p:txBody>
          <a:bodyPr wrap="square" rtlCol="0">
            <a:spAutoFit/>
          </a:bodyPr>
          <a:lstStyle/>
          <a:p>
            <a:r>
              <a:rPr lang="es-MX" dirty="0" smtClean="0"/>
              <a:t>DIABETES MELLITUS II</a:t>
            </a:r>
            <a:endParaRPr lang="es-MX" dirty="0"/>
          </a:p>
        </p:txBody>
      </p:sp>
    </p:spTree>
    <p:extLst>
      <p:ext uri="{BB962C8B-B14F-4D97-AF65-F5344CB8AC3E}">
        <p14:creationId xmlns:p14="http://schemas.microsoft.com/office/powerpoint/2010/main" xmlns="" val="359228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9" name="8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sp>
        <p:nvSpPr>
          <p:cNvPr id="3" name="2 CuadroTexto"/>
          <p:cNvSpPr txBox="1"/>
          <p:nvPr/>
        </p:nvSpPr>
        <p:spPr>
          <a:xfrm>
            <a:off x="2843808" y="1916832"/>
            <a:ext cx="2232248" cy="369332"/>
          </a:xfrm>
          <a:prstGeom prst="rect">
            <a:avLst/>
          </a:prstGeom>
          <a:noFill/>
        </p:spPr>
        <p:txBody>
          <a:bodyPr wrap="square" rtlCol="0">
            <a:spAutoFit/>
          </a:bodyPr>
          <a:lstStyle/>
          <a:p>
            <a:r>
              <a:rPr lang="es-MX" dirty="0" smtClean="0"/>
              <a:t>M. MATERNA 2016</a:t>
            </a:r>
            <a:endParaRPr lang="es-MX" dirty="0"/>
          </a:p>
        </p:txBody>
      </p:sp>
      <p:sp>
        <p:nvSpPr>
          <p:cNvPr id="4" name="3 CuadroTexto"/>
          <p:cNvSpPr txBox="1"/>
          <p:nvPr/>
        </p:nvSpPr>
        <p:spPr>
          <a:xfrm>
            <a:off x="1763688" y="3212976"/>
            <a:ext cx="4608512" cy="646331"/>
          </a:xfrm>
          <a:prstGeom prst="rect">
            <a:avLst/>
          </a:prstGeom>
          <a:noFill/>
        </p:spPr>
        <p:txBody>
          <a:bodyPr wrap="square" rtlCol="0">
            <a:spAutoFit/>
          </a:bodyPr>
          <a:lstStyle/>
          <a:p>
            <a:pPr algn="ctr"/>
            <a:r>
              <a:rPr lang="es-MX" dirty="0" smtClean="0"/>
              <a:t>BCS. SIN CASOS  DE DEFUNCION A MUERTE MATERNA</a:t>
            </a:r>
            <a:endParaRPr lang="es-MX" dirty="0"/>
          </a:p>
        </p:txBody>
      </p:sp>
    </p:spTree>
    <p:extLst>
      <p:ext uri="{BB962C8B-B14F-4D97-AF65-F5344CB8AC3E}">
        <p14:creationId xmlns:p14="http://schemas.microsoft.com/office/powerpoint/2010/main" xmlns="" val="2876549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9" name="8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sp>
        <p:nvSpPr>
          <p:cNvPr id="4" name="3 CuadroTexto"/>
          <p:cNvSpPr txBox="1"/>
          <p:nvPr/>
        </p:nvSpPr>
        <p:spPr>
          <a:xfrm>
            <a:off x="1403648" y="1555575"/>
            <a:ext cx="5328592" cy="3616375"/>
          </a:xfrm>
          <a:prstGeom prst="rect">
            <a:avLst/>
          </a:prstGeom>
          <a:noFill/>
        </p:spPr>
        <p:txBody>
          <a:bodyPr wrap="square" rtlCol="0">
            <a:spAutoFit/>
          </a:bodyPr>
          <a:lstStyle/>
          <a:p>
            <a:pPr algn="ctr"/>
            <a:r>
              <a:rPr lang="es-MX" dirty="0" smtClean="0"/>
              <a:t>COMENTARIOS FINALES</a:t>
            </a:r>
          </a:p>
          <a:p>
            <a:pPr algn="ctr"/>
            <a:endParaRPr lang="es-MX" sz="1100" dirty="0"/>
          </a:p>
          <a:p>
            <a:pPr algn="ctr"/>
            <a:endParaRPr lang="es-MX" sz="1100" dirty="0" smtClean="0"/>
          </a:p>
          <a:p>
            <a:pPr algn="just"/>
            <a:r>
              <a:rPr lang="es-MX" sz="1050" dirty="0" smtClean="0"/>
              <a:t>LA SINTESIS DEL PANORAMA EPIDEMIOLOGICO SEMANAL EN BCS  ESTA MOSTRADO EN GRAFICAS  Y SE ENCUENTRA  APOYADO  EN LA INFORMACION   CON  EL 100% DE COBERTURA MEDIA DE TODO EL SECTOR EN LA ENTIDAD, EN CUANTO A LA MORBILIDAD GENERAL DE ACUERDO A LOS 20 PRNCIPALES CAUSAS DE DIAGNOSTICO, MUESTRAN UN INCREMENTO GENERAL RESPECTO A LA MISMA SEMANA DEL AÑO ANTERIOR,  EXCEPTO EN  7 DIAGNOSTICOS, DESTACA LA DISMINUCION DE CASOS DE EDAS, POR LO CUAL SE REVISARA ESTA SITUACION CON MAS DETALLE, DADO QUE EL INCREMENTO DE TEMPERATURA Y LA PRESENCIA DE TORMENTAS TROPICALES, SON FACTORES DE INCREMENTO. EN CUANTO A LA CIRCULACION DE VIRUS DE INFLUENZA SE CONTINUA CON EL MONITOREO EN LAS UNIDADES USMIS, PERO DESDE LA SEMANA 20, NO SE HAN CONFIRMADO CASOS. POR LOS DATOS REGISTRADOS PARA  DENGUE, EL NUMERO DE CASOS PROBABLES ES ELEVADO EN RELACION CON LA BAJA CONFIRMACION, COMO SE OBSERVA EN LA CURVA EPIDEMICA SEMANAL Y FINALMENTE SE ENCUENTRAN CUADROS DE INFORMACION DE LOS CASOS DE CRONICODEGENERATIVOS COMO DIABETES MELLITIS NO INSULINO DEPENDIENTE Y DESTACAN QUE LA MAYOR PROPORCION DE INGRESO SON ATRAVES DE SEGURO POPULAR Y POR INGRESO VOLUNTARIA, LO CUAL IMPLICA REFORZAR EL DIAGNOSTICO CLINICO A TRAVES DE LA CONSULTA EXTERNA DE MANERA OPORTUNA. FINALMENTE CONTINUAMOS SIN REPORTAR DEFUNCIONES MATERNAS.</a:t>
            </a:r>
            <a:endParaRPr lang="es-MX" sz="1050" dirty="0"/>
          </a:p>
        </p:txBody>
      </p:sp>
    </p:spTree>
    <p:extLst>
      <p:ext uri="{BB962C8B-B14F-4D97-AF65-F5344CB8AC3E}">
        <p14:creationId xmlns:p14="http://schemas.microsoft.com/office/powerpoint/2010/main" xmlns="" val="760837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95736" y="940093"/>
            <a:ext cx="4104456" cy="792088"/>
          </a:xfrm>
        </p:spPr>
        <p:txBody>
          <a:bodyPr>
            <a:normAutofit/>
          </a:bodyPr>
          <a:lstStyle/>
          <a:p>
            <a:r>
              <a:rPr lang="es-MX" sz="2800" dirty="0" smtClean="0"/>
              <a:t>MORBILIDAD GENERAL </a:t>
            </a:r>
            <a:endParaRPr lang="es-MX" sz="2800" dirty="0"/>
          </a:p>
        </p:txBody>
      </p:sp>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262212"/>
            <a:ext cx="1491391" cy="934540"/>
          </a:xfrm>
          <a:prstGeom prst="rect">
            <a:avLst/>
          </a:prstGeom>
        </p:spPr>
      </p:pic>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228184" y="332656"/>
            <a:ext cx="2102946" cy="1078903"/>
          </a:xfrm>
          <a:prstGeom prst="rect">
            <a:avLst/>
          </a:prstGeom>
        </p:spPr>
      </p:pic>
      <p:graphicFrame>
        <p:nvGraphicFramePr>
          <p:cNvPr id="4" name="3 Objeto"/>
          <p:cNvGraphicFramePr>
            <a:graphicFrameLocks noChangeAspect="1"/>
          </p:cNvGraphicFramePr>
          <p:nvPr>
            <p:extLst>
              <p:ext uri="{D42A27DB-BD31-4B8C-83A1-F6EECF244321}">
                <p14:modId xmlns:p14="http://schemas.microsoft.com/office/powerpoint/2010/main" xmlns="" val="622357118"/>
              </p:ext>
            </p:extLst>
          </p:nvPr>
        </p:nvGraphicFramePr>
        <p:xfrm>
          <a:off x="1763688" y="1700808"/>
          <a:ext cx="5112568" cy="4745335"/>
        </p:xfrm>
        <a:graphic>
          <a:graphicData uri="http://schemas.openxmlformats.org/presentationml/2006/ole">
            <p:oleObj spid="_x0000_s1044" name="Hoja de cálculo" r:id="rId5" imgW="5533920" imgH="6610260"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1600" y="764704"/>
            <a:ext cx="1371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INFLUENZA 2016</a:t>
            </a:r>
            <a:endParaRPr lang="es-MX" sz="1200" dirty="0"/>
          </a:p>
        </p:txBody>
      </p:sp>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152747" y="549897"/>
            <a:ext cx="2102946" cy="1078903"/>
          </a:xfrm>
          <a:prstGeom prst="rect">
            <a:avLst/>
          </a:prstGeom>
        </p:spPr>
      </p:pic>
      <p:graphicFrame>
        <p:nvGraphicFramePr>
          <p:cNvPr id="3" name="2 Objeto"/>
          <p:cNvGraphicFramePr>
            <a:graphicFrameLocks noChangeAspect="1"/>
          </p:cNvGraphicFramePr>
          <p:nvPr>
            <p:extLst>
              <p:ext uri="{D42A27DB-BD31-4B8C-83A1-F6EECF244321}">
                <p14:modId xmlns:p14="http://schemas.microsoft.com/office/powerpoint/2010/main" xmlns="" val="421387357"/>
              </p:ext>
            </p:extLst>
          </p:nvPr>
        </p:nvGraphicFramePr>
        <p:xfrm>
          <a:off x="476250" y="2090738"/>
          <a:ext cx="8191500" cy="2676525"/>
        </p:xfrm>
        <a:graphic>
          <a:graphicData uri="http://schemas.openxmlformats.org/presentationml/2006/ole">
            <p:oleObj spid="_x0000_s29700" name="Hoja de cálculo" r:id="rId5" imgW="8191530" imgH="2676615" progId="Excel.Sheet.12">
              <p:embed/>
            </p:oleObj>
          </a:graphicData>
        </a:graphic>
      </p:graphicFrame>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27584" y="404664"/>
            <a:ext cx="1362927" cy="854042"/>
          </a:xfrm>
          <a:prstGeom prst="rect">
            <a:avLst/>
          </a:prstGeom>
        </p:spPr>
      </p:pic>
      <p:sp>
        <p:nvSpPr>
          <p:cNvPr id="3" name="2 CuadroTexto"/>
          <p:cNvSpPr txBox="1"/>
          <p:nvPr/>
        </p:nvSpPr>
        <p:spPr>
          <a:xfrm>
            <a:off x="1535929" y="1268760"/>
            <a:ext cx="5439217" cy="369332"/>
          </a:xfrm>
          <a:prstGeom prst="rect">
            <a:avLst/>
          </a:prstGeom>
          <a:noFill/>
        </p:spPr>
        <p:txBody>
          <a:bodyPr wrap="square" rtlCol="0">
            <a:spAutoFit/>
          </a:bodyPr>
          <a:lstStyle/>
          <a:p>
            <a:pPr algn="ctr"/>
            <a:r>
              <a:rPr lang="es-MX" dirty="0" smtClean="0"/>
              <a:t>BCS CURVA EPIDEMICA  FLU 2016</a:t>
            </a:r>
            <a:endParaRPr lang="es-MX" dirty="0"/>
          </a:p>
        </p:txBody>
      </p:sp>
      <p:pic>
        <p:nvPicPr>
          <p:cNvPr id="9" name="8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732240" y="404664"/>
            <a:ext cx="2102946" cy="1078903"/>
          </a:xfrm>
          <a:prstGeom prst="rect">
            <a:avLst/>
          </a:prstGeom>
        </p:spPr>
      </p:pic>
      <p:graphicFrame>
        <p:nvGraphicFramePr>
          <p:cNvPr id="6" name="1 Gráfico"/>
          <p:cNvGraphicFramePr/>
          <p:nvPr>
            <p:extLst>
              <p:ext uri="{D42A27DB-BD31-4B8C-83A1-F6EECF244321}">
                <p14:modId xmlns:p14="http://schemas.microsoft.com/office/powerpoint/2010/main" xmlns="" val="1378751831"/>
              </p:ext>
            </p:extLst>
          </p:nvPr>
        </p:nvGraphicFramePr>
        <p:xfrm>
          <a:off x="899592" y="2057400"/>
          <a:ext cx="7488832" cy="3171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9431668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13" name="12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sp>
        <p:nvSpPr>
          <p:cNvPr id="2" name="1 CuadroTexto"/>
          <p:cNvSpPr txBox="1"/>
          <p:nvPr/>
        </p:nvSpPr>
        <p:spPr>
          <a:xfrm>
            <a:off x="3059832" y="1628800"/>
            <a:ext cx="1656184" cy="369332"/>
          </a:xfrm>
          <a:prstGeom prst="rect">
            <a:avLst/>
          </a:prstGeom>
          <a:noFill/>
        </p:spPr>
        <p:txBody>
          <a:bodyPr wrap="square" rtlCol="0">
            <a:spAutoFit/>
          </a:bodyPr>
          <a:lstStyle/>
          <a:p>
            <a:r>
              <a:rPr lang="es-MX" dirty="0" smtClean="0"/>
              <a:t>DENGUE 2016</a:t>
            </a:r>
            <a:endParaRPr lang="es-MX" dirty="0"/>
          </a:p>
        </p:txBody>
      </p:sp>
      <p:graphicFrame>
        <p:nvGraphicFramePr>
          <p:cNvPr id="5" name="4 Objeto"/>
          <p:cNvGraphicFramePr>
            <a:graphicFrameLocks noChangeAspect="1"/>
          </p:cNvGraphicFramePr>
          <p:nvPr>
            <p:extLst>
              <p:ext uri="{D42A27DB-BD31-4B8C-83A1-F6EECF244321}">
                <p14:modId xmlns:p14="http://schemas.microsoft.com/office/powerpoint/2010/main" xmlns="" val="2839368315"/>
              </p:ext>
            </p:extLst>
          </p:nvPr>
        </p:nvGraphicFramePr>
        <p:xfrm>
          <a:off x="1188247" y="2132856"/>
          <a:ext cx="5886450" cy="1343025"/>
        </p:xfrm>
        <a:graphic>
          <a:graphicData uri="http://schemas.openxmlformats.org/presentationml/2006/ole">
            <p:oleObj spid="_x0000_s30726" name="Hoja de cálculo" r:id="rId5" imgW="5886540" imgH="1343025" progId="Excel.Sheet.12">
              <p:embed/>
            </p:oleObj>
          </a:graphicData>
        </a:graphic>
      </p:graphicFrame>
      <p:graphicFrame>
        <p:nvGraphicFramePr>
          <p:cNvPr id="6" name="5 Objeto"/>
          <p:cNvGraphicFramePr>
            <a:graphicFrameLocks noChangeAspect="1"/>
          </p:cNvGraphicFramePr>
          <p:nvPr>
            <p:extLst>
              <p:ext uri="{D42A27DB-BD31-4B8C-83A1-F6EECF244321}">
                <p14:modId xmlns:p14="http://schemas.microsoft.com/office/powerpoint/2010/main" xmlns="" val="3732056049"/>
              </p:ext>
            </p:extLst>
          </p:nvPr>
        </p:nvGraphicFramePr>
        <p:xfrm>
          <a:off x="1115616" y="4005064"/>
          <a:ext cx="6480720" cy="1914525"/>
        </p:xfrm>
        <a:graphic>
          <a:graphicData uri="http://schemas.openxmlformats.org/presentationml/2006/ole">
            <p:oleObj spid="_x0000_s30727" name="Hoja de cálculo" r:id="rId6" imgW="4553010" imgH="1914525" progId="Excel.Sheet.12">
              <p:embed/>
            </p:oleObj>
          </a:graphicData>
        </a:graphic>
      </p:graphicFrame>
    </p:spTree>
    <p:extLst>
      <p:ext uri="{BB962C8B-B14F-4D97-AF65-F5344CB8AC3E}">
        <p14:creationId xmlns:p14="http://schemas.microsoft.com/office/powerpoint/2010/main" xmlns="" val="3051745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71600" y="764704"/>
            <a:ext cx="1371581" cy="859465"/>
          </a:xfrm>
          <a:prstGeom prst="rect">
            <a:avLst/>
          </a:prstGeom>
        </p:spPr>
      </p:pic>
      <p:sp>
        <p:nvSpPr>
          <p:cNvPr id="2" name="1 CuadroTexto"/>
          <p:cNvSpPr txBox="1"/>
          <p:nvPr/>
        </p:nvSpPr>
        <p:spPr>
          <a:xfrm>
            <a:off x="2339752" y="1628800"/>
            <a:ext cx="3812995" cy="276999"/>
          </a:xfrm>
          <a:prstGeom prst="rect">
            <a:avLst/>
          </a:prstGeom>
          <a:noFill/>
        </p:spPr>
        <p:txBody>
          <a:bodyPr wrap="square" rtlCol="0">
            <a:spAutoFit/>
          </a:bodyPr>
          <a:lstStyle/>
          <a:p>
            <a:pPr algn="ctr"/>
            <a:r>
              <a:rPr lang="es-MX" sz="1200" dirty="0" smtClean="0"/>
              <a:t>DIABETES MELLITUS 2016</a:t>
            </a:r>
            <a:endParaRPr lang="es-MX" sz="1200" dirty="0"/>
          </a:p>
        </p:txBody>
      </p:sp>
      <p:pic>
        <p:nvPicPr>
          <p:cNvPr id="7" name="6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300192" y="661388"/>
            <a:ext cx="1742906" cy="894187"/>
          </a:xfrm>
          <a:prstGeom prst="rect">
            <a:avLst/>
          </a:prstGeom>
        </p:spPr>
      </p:pic>
      <p:graphicFrame>
        <p:nvGraphicFramePr>
          <p:cNvPr id="5" name="4 Objeto"/>
          <p:cNvGraphicFramePr>
            <a:graphicFrameLocks noChangeAspect="1"/>
          </p:cNvGraphicFramePr>
          <p:nvPr>
            <p:extLst>
              <p:ext uri="{D42A27DB-BD31-4B8C-83A1-F6EECF244321}">
                <p14:modId xmlns:p14="http://schemas.microsoft.com/office/powerpoint/2010/main" xmlns="" val="2319449165"/>
              </p:ext>
            </p:extLst>
          </p:nvPr>
        </p:nvGraphicFramePr>
        <p:xfrm>
          <a:off x="1657390" y="2348880"/>
          <a:ext cx="5650914" cy="2448272"/>
        </p:xfrm>
        <a:graphic>
          <a:graphicData uri="http://schemas.openxmlformats.org/presentationml/2006/ole">
            <p:oleObj spid="_x0000_s7178" name="Hoja de cálculo" r:id="rId5" imgW="5124330" imgH="2105115" progId="Excel.Sheet.12">
              <p:embed/>
            </p:oleObj>
          </a:graphicData>
        </a:graphic>
      </p:graphicFrame>
    </p:spTree>
    <p:extLst>
      <p:ext uri="{BB962C8B-B14F-4D97-AF65-F5344CB8AC3E}">
        <p14:creationId xmlns:p14="http://schemas.microsoft.com/office/powerpoint/2010/main" xmlns="" val="639161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10" name="9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156176" y="476672"/>
            <a:ext cx="2102946" cy="1078903"/>
          </a:xfrm>
          <a:prstGeom prst="rect">
            <a:avLst/>
          </a:prstGeom>
        </p:spPr>
      </p:pic>
      <p:sp>
        <p:nvSpPr>
          <p:cNvPr id="2" name="1 CuadroTexto"/>
          <p:cNvSpPr txBox="1"/>
          <p:nvPr/>
        </p:nvSpPr>
        <p:spPr>
          <a:xfrm>
            <a:off x="3275856" y="1628800"/>
            <a:ext cx="1584176" cy="369332"/>
          </a:xfrm>
          <a:prstGeom prst="rect">
            <a:avLst/>
          </a:prstGeom>
          <a:noFill/>
        </p:spPr>
        <p:txBody>
          <a:bodyPr wrap="square" rtlCol="0">
            <a:spAutoFit/>
          </a:bodyPr>
          <a:lstStyle/>
          <a:p>
            <a:r>
              <a:rPr lang="es-MX" dirty="0" smtClean="0"/>
              <a:t>DENGUE 2016</a:t>
            </a:r>
            <a:endParaRPr lang="es-MX" dirty="0"/>
          </a:p>
        </p:txBody>
      </p:sp>
      <p:graphicFrame>
        <p:nvGraphicFramePr>
          <p:cNvPr id="8" name="1 Gráfico"/>
          <p:cNvGraphicFramePr/>
          <p:nvPr>
            <p:extLst>
              <p:ext uri="{D42A27DB-BD31-4B8C-83A1-F6EECF244321}">
                <p14:modId xmlns:p14="http://schemas.microsoft.com/office/powerpoint/2010/main" xmlns="" val="2559315374"/>
              </p:ext>
            </p:extLst>
          </p:nvPr>
        </p:nvGraphicFramePr>
        <p:xfrm>
          <a:off x="827584" y="2204864"/>
          <a:ext cx="7334251" cy="331236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14807656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8" name="7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sp>
        <p:nvSpPr>
          <p:cNvPr id="2" name="1 CuadroTexto"/>
          <p:cNvSpPr txBox="1"/>
          <p:nvPr/>
        </p:nvSpPr>
        <p:spPr>
          <a:xfrm>
            <a:off x="2699792" y="1555575"/>
            <a:ext cx="2520280" cy="369332"/>
          </a:xfrm>
          <a:prstGeom prst="rect">
            <a:avLst/>
          </a:prstGeom>
          <a:noFill/>
        </p:spPr>
        <p:txBody>
          <a:bodyPr wrap="square" rtlCol="0">
            <a:spAutoFit/>
          </a:bodyPr>
          <a:lstStyle/>
          <a:p>
            <a:r>
              <a:rPr lang="es-MX" dirty="0" smtClean="0"/>
              <a:t>DIABETES MELLITUS II</a:t>
            </a:r>
            <a:endParaRPr lang="es-MX" dirty="0"/>
          </a:p>
        </p:txBody>
      </p:sp>
      <p:graphicFrame>
        <p:nvGraphicFramePr>
          <p:cNvPr id="4" name="3 Objeto"/>
          <p:cNvGraphicFramePr>
            <a:graphicFrameLocks noChangeAspect="1"/>
          </p:cNvGraphicFramePr>
          <p:nvPr>
            <p:extLst>
              <p:ext uri="{D42A27DB-BD31-4B8C-83A1-F6EECF244321}">
                <p14:modId xmlns:p14="http://schemas.microsoft.com/office/powerpoint/2010/main" xmlns="" val="4267036683"/>
              </p:ext>
            </p:extLst>
          </p:nvPr>
        </p:nvGraphicFramePr>
        <p:xfrm>
          <a:off x="918398" y="1952003"/>
          <a:ext cx="7124700" cy="3248025"/>
        </p:xfrm>
        <a:graphic>
          <a:graphicData uri="http://schemas.openxmlformats.org/presentationml/2006/ole">
            <p:oleObj spid="_x0000_s22536" name="Hoja de cálculo" r:id="rId5" imgW="7124760" imgH="3248115" progId="Excel.Sheet.12">
              <p:embed/>
            </p:oleObj>
          </a:graphicData>
        </a:graphic>
      </p:graphicFrame>
    </p:spTree>
    <p:extLst>
      <p:ext uri="{BB962C8B-B14F-4D97-AF65-F5344CB8AC3E}">
        <p14:creationId xmlns:p14="http://schemas.microsoft.com/office/powerpoint/2010/main" xmlns="" val="10478716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39552" y="404664"/>
            <a:ext cx="1371581" cy="859465"/>
          </a:xfrm>
          <a:prstGeom prst="rect">
            <a:avLst/>
          </a:prstGeom>
        </p:spPr>
      </p:pic>
      <p:pic>
        <p:nvPicPr>
          <p:cNvPr id="9" name="8 Imagen"/>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5940152" y="476672"/>
            <a:ext cx="2102946" cy="1078903"/>
          </a:xfrm>
          <a:prstGeom prst="rect">
            <a:avLst/>
          </a:prstGeom>
        </p:spPr>
      </p:pic>
      <p:graphicFrame>
        <p:nvGraphicFramePr>
          <p:cNvPr id="2" name="1 Objeto"/>
          <p:cNvGraphicFramePr>
            <a:graphicFrameLocks noChangeAspect="1"/>
          </p:cNvGraphicFramePr>
          <p:nvPr>
            <p:extLst>
              <p:ext uri="{D42A27DB-BD31-4B8C-83A1-F6EECF244321}">
                <p14:modId xmlns:p14="http://schemas.microsoft.com/office/powerpoint/2010/main" xmlns="" val="3736780357"/>
              </p:ext>
            </p:extLst>
          </p:nvPr>
        </p:nvGraphicFramePr>
        <p:xfrm>
          <a:off x="827584" y="2204864"/>
          <a:ext cx="7056784" cy="2736304"/>
        </p:xfrm>
        <a:graphic>
          <a:graphicData uri="http://schemas.openxmlformats.org/presentationml/2006/ole">
            <p:oleObj spid="_x0000_s31748" name="Hoja de cálculo" r:id="rId5" imgW="7391520" imgH="2743200" progId="Excel.Sheet.12">
              <p:embed/>
            </p:oleObj>
          </a:graphicData>
        </a:graphic>
      </p:graphicFrame>
    </p:spTree>
    <p:extLst>
      <p:ext uri="{BB962C8B-B14F-4D97-AF65-F5344CB8AC3E}">
        <p14:creationId xmlns:p14="http://schemas.microsoft.com/office/powerpoint/2010/main" xmlns="" val="3051745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1311</TotalTime>
  <Words>352</Words>
  <Application>Microsoft Office PowerPoint</Application>
  <PresentationFormat>Presentación en pantalla (4:3)</PresentationFormat>
  <Paragraphs>29</Paragraphs>
  <Slides>12</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12</vt:i4>
      </vt:variant>
    </vt:vector>
  </HeadingPairs>
  <TitlesOfParts>
    <vt:vector size="14" baseType="lpstr">
      <vt:lpstr>Tema de Office</vt:lpstr>
      <vt:lpstr>Hoja de cálculo</vt:lpstr>
      <vt:lpstr>B.C.S.  PANORAMA EPIDEMIOLOGICO 2016</vt:lpstr>
      <vt:lpstr>MORBILIDAD GENERAL </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HP</dc:creator>
  <cp:lastModifiedBy>Mauricio Bernal Hernández</cp:lastModifiedBy>
  <cp:revision>142</cp:revision>
  <dcterms:created xsi:type="dcterms:W3CDTF">2014-01-30T02:50:58Z</dcterms:created>
  <dcterms:modified xsi:type="dcterms:W3CDTF">2016-07-25T21:55:18Z</dcterms:modified>
</cp:coreProperties>
</file>